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262" autoAdjust="0"/>
  </p:normalViewPr>
  <p:slideViewPr>
    <p:cSldViewPr snapToGrid="0">
      <p:cViewPr>
        <p:scale>
          <a:sx n="100" d="100"/>
          <a:sy n="100" d="100"/>
        </p:scale>
        <p:origin x="189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B5A0E6-288C-48B5-8C75-F92DADEC0412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8D436-03FF-42F1-A107-E669DD447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045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Value function</a:t>
            </a:r>
            <a:r>
              <a:rPr lang="ko-KR" altLang="en-US" dirty="0"/>
              <a:t>는 어떤 상태 </a:t>
            </a:r>
            <a:r>
              <a:rPr lang="en-US" altLang="ko-KR" dirty="0"/>
              <a:t>s</a:t>
            </a:r>
            <a:r>
              <a:rPr lang="ko-KR" altLang="en-US" dirty="0"/>
              <a:t>에 있는 것이 얼마나 좋은지를 의미하는</a:t>
            </a:r>
            <a:r>
              <a:rPr lang="en-US" altLang="ko-KR" dirty="0"/>
              <a:t>, </a:t>
            </a:r>
            <a:r>
              <a:rPr lang="ko-KR" altLang="en-US" dirty="0"/>
              <a:t>모든 행동들을 고려한 평균값</a:t>
            </a:r>
            <a:endParaRPr lang="en-US" altLang="ko-KR" dirty="0"/>
          </a:p>
          <a:p>
            <a:r>
              <a:rPr lang="en-US" altLang="ko-KR" dirty="0"/>
              <a:t>Q function</a:t>
            </a:r>
            <a:r>
              <a:rPr lang="ko-KR" altLang="en-US" dirty="0"/>
              <a:t>은 어떤 상태에서 특정한 </a:t>
            </a:r>
            <a:r>
              <a:rPr lang="en-US" altLang="ko-KR" dirty="0"/>
              <a:t>action a</a:t>
            </a:r>
            <a:r>
              <a:rPr lang="ko-KR" altLang="en-US" dirty="0"/>
              <a:t>를 취하는 것이 얼마나 좋은지를 의미</a:t>
            </a:r>
            <a:endParaRPr lang="en-US" altLang="ko-KR" dirty="0"/>
          </a:p>
          <a:p>
            <a:r>
              <a:rPr lang="en-US" altLang="ko-KR" dirty="0"/>
              <a:t>Advantage function</a:t>
            </a:r>
            <a:r>
              <a:rPr lang="ko-KR" altLang="en-US" dirty="0"/>
              <a:t>에서 </a:t>
            </a:r>
            <a:r>
              <a:rPr lang="en-US" altLang="ko-KR" dirty="0"/>
              <a:t>Q function</a:t>
            </a:r>
            <a:r>
              <a:rPr lang="ko-KR" altLang="en-US" dirty="0"/>
              <a:t>에서 </a:t>
            </a:r>
            <a:r>
              <a:rPr lang="en-US" altLang="ko-KR" dirty="0"/>
              <a:t>value function</a:t>
            </a:r>
            <a:r>
              <a:rPr lang="ko-KR" altLang="en-US" dirty="0"/>
              <a:t>을 </a:t>
            </a:r>
            <a:r>
              <a:rPr lang="ko-KR" altLang="en-US" dirty="0" err="1"/>
              <a:t>빼주는</a:t>
            </a:r>
            <a:r>
              <a:rPr lang="ko-KR" altLang="en-US" dirty="0"/>
              <a:t> 것의 의미는</a:t>
            </a:r>
            <a:endParaRPr lang="en-US" altLang="ko-KR" dirty="0"/>
          </a:p>
          <a:p>
            <a:r>
              <a:rPr lang="ko-KR" altLang="en-US" dirty="0"/>
              <a:t>상태의 영향력</a:t>
            </a:r>
            <a:r>
              <a:rPr lang="en-US" altLang="ko-KR" dirty="0"/>
              <a:t>?</a:t>
            </a:r>
            <a:r>
              <a:rPr lang="ko-KR" altLang="en-US" dirty="0"/>
              <a:t>을 제외하고 </a:t>
            </a:r>
            <a:r>
              <a:rPr lang="ko-KR" altLang="en-US" b="1" dirty="0"/>
              <a:t>어떤 행동의 가치</a:t>
            </a:r>
            <a:r>
              <a:rPr lang="ko-KR" altLang="en-US" b="0" dirty="0"/>
              <a:t>를 보다 분명하게 나타내 주는 것 아닐까</a:t>
            </a:r>
            <a:r>
              <a:rPr lang="en-US" altLang="ko-KR" b="0" dirty="0"/>
              <a:t>?</a:t>
            </a:r>
            <a:endParaRPr lang="ko-KR" altLang="en-US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8D436-03FF-42F1-A107-E669DD44724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738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8D436-03FF-42F1-A107-E669DD44724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474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8D436-03FF-42F1-A107-E669DD44724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2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E8D436-03FF-42F1-A107-E669DD44724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674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8242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7984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492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9005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796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841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676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710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714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598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1366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AB9693-9DA0-4E17-A372-B265D0152EA0}" type="datetimeFigureOut">
              <a:rPr lang="ko-KR" altLang="en-US" smtClean="0"/>
              <a:t>2020-09-22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6DC74-C1E0-4CAF-AC93-8A2B8605D6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6788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CAED-D906-4AF9-B753-6E0F3C665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586" y="2238726"/>
            <a:ext cx="8390823" cy="1132524"/>
          </a:xfrm>
        </p:spPr>
        <p:txBody>
          <a:bodyPr anchor="ctr">
            <a:normAutofit/>
          </a:bodyPr>
          <a:lstStyle/>
          <a:p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현업에서 활용하는</a:t>
            </a:r>
            <a:b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나만의 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StarCraft2 </a:t>
            </a: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강화학습 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Agent</a:t>
            </a: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만들기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0E3C43-54FF-4B3B-B390-8F0FA2BC17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2997" y="3371250"/>
            <a:ext cx="6858000" cy="369332"/>
          </a:xfrm>
        </p:spPr>
        <p:txBody>
          <a:bodyPr anchor="ctr">
            <a:normAutofit/>
          </a:bodyPr>
          <a:lstStyle/>
          <a:p>
            <a:r>
              <a:rPr lang="en-US" altLang="ko-KR" sz="1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Final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FD080C-283F-4001-B0D5-0428C6E41655}"/>
              </a:ext>
            </a:extLst>
          </p:cNvPr>
          <p:cNvSpPr txBox="1"/>
          <p:nvPr/>
        </p:nvSpPr>
        <p:spPr>
          <a:xfrm>
            <a:off x="3477123" y="4236756"/>
            <a:ext cx="21897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플랫폼 </a:t>
            </a:r>
            <a:r>
              <a:rPr lang="en-US" altLang="ko-KR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그룹 최지은</a:t>
            </a:r>
          </a:p>
        </p:txBody>
      </p:sp>
    </p:spTree>
    <p:extLst>
      <p:ext uri="{BB962C8B-B14F-4D97-AF65-F5344CB8AC3E}">
        <p14:creationId xmlns:p14="http://schemas.microsoft.com/office/powerpoint/2010/main" val="331062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D2294F2-7063-47EC-B639-8E09C27C8626}"/>
              </a:ext>
            </a:extLst>
          </p:cNvPr>
          <p:cNvSpPr txBox="1"/>
          <p:nvPr/>
        </p:nvSpPr>
        <p:spPr>
          <a:xfrm>
            <a:off x="2800952" y="20790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8195E9-1CCC-4DBA-B753-7820C9317E98}"/>
              </a:ext>
            </a:extLst>
          </p:cNvPr>
          <p:cNvSpPr txBox="1"/>
          <p:nvPr/>
        </p:nvSpPr>
        <p:spPr>
          <a:xfrm>
            <a:off x="750182" y="1054513"/>
            <a:ext cx="6174493" cy="2787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</a:t>
            </a:r>
          </a:p>
          <a:p>
            <a:pPr algn="l">
              <a:lnSpc>
                <a:spcPct val="200000"/>
              </a:lnSpc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lnSpc>
                <a:spcPct val="200000"/>
              </a:lnSpc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에이전트 학습에 적용한 심층 강화학습 모델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Dueling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DQN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lnSpc>
                <a:spcPct val="200000"/>
              </a:lnSpc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2. Action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함수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lnSpc>
                <a:spcPct val="200000"/>
              </a:lnSpc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하이퍼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파라미터와 학습 결과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9615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D2294F2-7063-47EC-B639-8E09C27C8626}"/>
              </a:ext>
            </a:extLst>
          </p:cNvPr>
          <p:cNvSpPr txBox="1"/>
          <p:nvPr/>
        </p:nvSpPr>
        <p:spPr>
          <a:xfrm>
            <a:off x="2029427" y="21171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055A1E-3187-4DFF-9CB5-50FE1283323B}"/>
              </a:ext>
            </a:extLst>
          </p:cNvPr>
          <p:cNvSpPr txBox="1"/>
          <p:nvPr/>
        </p:nvSpPr>
        <p:spPr>
          <a:xfrm>
            <a:off x="333375" y="531451"/>
            <a:ext cx="6072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에이전트 학습에 적용한 심층 강화학습 모델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Dueling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DQN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1B5E9CD-A708-446B-8703-3134A8D80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869" y="1570009"/>
            <a:ext cx="4621213" cy="37941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885F804-A3CF-4A0A-B8A3-48CF79FA7C84}"/>
              </a:ext>
            </a:extLst>
          </p:cNvPr>
          <p:cNvSpPr txBox="1"/>
          <p:nvPr/>
        </p:nvSpPr>
        <p:spPr>
          <a:xfrm>
            <a:off x="171175" y="4293824"/>
            <a:ext cx="13186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Dueling</a:t>
            </a:r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DQN</a:t>
            </a:r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550246-A7CA-466D-B6C9-B12F6AED219A}"/>
              </a:ext>
            </a:extLst>
          </p:cNvPr>
          <p:cNvSpPr txBox="1"/>
          <p:nvPr/>
        </p:nvSpPr>
        <p:spPr>
          <a:xfrm>
            <a:off x="525439" y="2404516"/>
            <a:ext cx="6101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DQN</a:t>
            </a:r>
            <a:r>
              <a:rPr lang="ko-KR" altLang="en-US" sz="1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B202AF-A100-40D3-BBF2-9843155FD364}"/>
              </a:ext>
            </a:extLst>
          </p:cNvPr>
          <p:cNvSpPr txBox="1"/>
          <p:nvPr/>
        </p:nvSpPr>
        <p:spPr>
          <a:xfrm>
            <a:off x="5188393" y="3001845"/>
            <a:ext cx="18453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state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value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function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352BF8-3B48-49D2-BE76-CDABE4186218}"/>
              </a:ext>
            </a:extLst>
          </p:cNvPr>
          <p:cNvSpPr txBox="1"/>
          <p:nvPr/>
        </p:nvSpPr>
        <p:spPr>
          <a:xfrm>
            <a:off x="4171594" y="5435008"/>
            <a:ext cx="3755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state-dependent action </a:t>
            </a:r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advantage function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AD0D81F6-BA59-4921-B16E-0B27557BF024}"/>
              </a:ext>
            </a:extLst>
          </p:cNvPr>
          <p:cNvCxnSpPr>
            <a:cxnSpLocks/>
            <a:stCxn id="10" idx="0"/>
          </p:cNvCxnSpPr>
          <p:nvPr/>
        </p:nvCxnSpPr>
        <p:spPr>
          <a:xfrm rot="16200000" flipV="1">
            <a:off x="5506414" y="4892293"/>
            <a:ext cx="481021" cy="60440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연결선: 구부러짐 21">
            <a:extLst>
              <a:ext uri="{FF2B5EF4-FFF2-40B4-BE49-F238E27FC236}">
                <a16:creationId xmlns:a16="http://schemas.microsoft.com/office/drawing/2014/main" id="{1A0A54EC-357F-4954-AC3D-69851F708AB4}"/>
              </a:ext>
            </a:extLst>
          </p:cNvPr>
          <p:cNvCxnSpPr>
            <a:cxnSpLocks/>
            <a:stCxn id="6" idx="2"/>
          </p:cNvCxnSpPr>
          <p:nvPr/>
        </p:nvCxnSpPr>
        <p:spPr>
          <a:xfrm rot="5400000">
            <a:off x="5587487" y="3166855"/>
            <a:ext cx="380828" cy="66636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4D8D2E-427A-4808-8D23-FAD9E60B3E79}"/>
              </a:ext>
            </a:extLst>
          </p:cNvPr>
          <p:cNvSpPr txBox="1"/>
          <p:nvPr/>
        </p:nvSpPr>
        <p:spPr>
          <a:xfrm>
            <a:off x="4347413" y="2250628"/>
            <a:ext cx="6270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1024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D6E6FC-E474-476B-B673-989D3720B69D}"/>
              </a:ext>
            </a:extLst>
          </p:cNvPr>
          <p:cNvSpPr txBox="1"/>
          <p:nvPr/>
        </p:nvSpPr>
        <p:spPr>
          <a:xfrm>
            <a:off x="4402716" y="3688257"/>
            <a:ext cx="5164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512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146D4D-5F46-4B90-94EA-4BA194A20085}"/>
              </a:ext>
            </a:extLst>
          </p:cNvPr>
          <p:cNvSpPr txBox="1"/>
          <p:nvPr/>
        </p:nvSpPr>
        <p:spPr>
          <a:xfrm>
            <a:off x="4402716" y="4646210"/>
            <a:ext cx="5164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512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220CF12-BD68-4D61-A9C0-A85FB494B428}"/>
                  </a:ext>
                </a:extLst>
              </p:cNvPr>
              <p:cNvSpPr txBox="1"/>
              <p:nvPr/>
            </p:nvSpPr>
            <p:spPr>
              <a:xfrm>
                <a:off x="4848029" y="5734396"/>
                <a:ext cx="24021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𝐴</m:t>
                      </m:r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𝑠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𝑎</m:t>
                          </m:r>
                        </m:e>
                      </m:d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=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𝑄</m:t>
                      </m:r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𝑠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𝑎</m:t>
                          </m:r>
                        </m:e>
                      </m:d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−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𝑉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(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)</m:t>
                      </m:r>
                    </m:oMath>
                  </m:oMathPara>
                </a14:m>
                <a:endPara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mc:Choice>
        <mc:Fallback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220CF12-BD68-4D61-A9C0-A85FB494B4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8029" y="5734396"/>
                <a:ext cx="2402196" cy="338554"/>
              </a:xfrm>
              <a:prstGeom prst="rect">
                <a:avLst/>
              </a:prstGeom>
              <a:blipFill>
                <a:blip r:embed="rId4"/>
                <a:stretch>
                  <a:fillRect b="-1090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1B4FB94-D18C-40A2-A93A-D0AACB164508}"/>
                  </a:ext>
                </a:extLst>
              </p:cNvPr>
              <p:cNvSpPr txBox="1"/>
              <p:nvPr/>
            </p:nvSpPr>
            <p:spPr>
              <a:xfrm>
                <a:off x="6049127" y="3792144"/>
                <a:ext cx="3133807" cy="9360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𝑄</m:t>
                      </m:r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𝑠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𝑎</m:t>
                          </m:r>
                        </m:e>
                      </m:d>
                    </m:oMath>
                  </m:oMathPara>
                </a14:m>
                <a:endParaRPr lang="en-US" altLang="ko-KR" sz="1600" b="0" i="1" dirty="0">
                  <a:latin typeface="Cambria Math" panose="02040503050406030204" pitchFamily="18" charset="0"/>
                  <a:ea typeface="나눔스퀘어" panose="020B0600000101010101" pitchFamily="50" charset="-127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=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𝑉</m:t>
                      </m:r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𝑠</m:t>
                          </m:r>
                        </m:e>
                      </m:d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+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𝐴</m:t>
                      </m:r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𝑠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𝑎</m:t>
                          </m:r>
                        </m:e>
                      </m:d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−</m:t>
                      </m:r>
                      <m:f>
                        <m:f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fPr>
                        <m:num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1</m:t>
                          </m:r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나눔스퀘어" panose="020B0600000101010101" pitchFamily="50" charset="-127"/>
                                </a:rPr>
                              </m:ctrlPr>
                            </m:d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나눔스퀘어" panose="020B0600000101010101" pitchFamily="50" charset="-127"/>
                                </a:rPr>
                                <m:t>𝐴</m:t>
                              </m:r>
                            </m:e>
                          </m:d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𝑎</m:t>
                          </m:r>
                        </m:sub>
                        <m:sup/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𝐴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(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𝑠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𝑎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mc:Choice>
        <mc:Fallback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1B4FB94-D18C-40A2-A93A-D0AACB1645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9127" y="3792144"/>
                <a:ext cx="3133807" cy="93602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>
            <a:extLst>
              <a:ext uri="{FF2B5EF4-FFF2-40B4-BE49-F238E27FC236}">
                <a16:creationId xmlns:a16="http://schemas.microsoft.com/office/drawing/2014/main" id="{DECA8261-D4CF-422D-95BB-F2B16AF1DFDE}"/>
              </a:ext>
            </a:extLst>
          </p:cNvPr>
          <p:cNvSpPr txBox="1"/>
          <p:nvPr/>
        </p:nvSpPr>
        <p:spPr>
          <a:xfrm>
            <a:off x="609600" y="884957"/>
            <a:ext cx="823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핵심 아이디어는 큐함수를 산출하기 전에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value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function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advantage function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네트워크를 분리하는 것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8E90EA0-9E94-41E5-BF48-0C22EDC1E5E0}"/>
              </a:ext>
            </a:extLst>
          </p:cNvPr>
          <p:cNvSpPr/>
          <p:nvPr/>
        </p:nvSpPr>
        <p:spPr>
          <a:xfrm>
            <a:off x="4399221" y="3411318"/>
            <a:ext cx="1711861" cy="1911704"/>
          </a:xfrm>
          <a:prstGeom prst="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835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055A1E-3187-4DFF-9CB5-50FE1283323B}"/>
              </a:ext>
            </a:extLst>
          </p:cNvPr>
          <p:cNvSpPr txBox="1"/>
          <p:nvPr/>
        </p:nvSpPr>
        <p:spPr>
          <a:xfrm>
            <a:off x="333375" y="531451"/>
            <a:ext cx="6072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에이전트 학습에 적용한 심층 강화학습 모델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Dueling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DQN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ECA8261-D4CF-422D-95BB-F2B16AF1DFDE}"/>
              </a:ext>
            </a:extLst>
          </p:cNvPr>
          <p:cNvSpPr txBox="1"/>
          <p:nvPr/>
        </p:nvSpPr>
        <p:spPr>
          <a:xfrm>
            <a:off x="609600" y="884957"/>
            <a:ext cx="823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핵심 아이디어는 큐함수를 산출하기 전에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value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function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advantage function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네트워크를 분리하는 것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DE51767-65E0-46B5-8F46-EB82C292DF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460515"/>
            <a:ext cx="3722494" cy="49398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class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DuelingQNet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nn.Module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Arial Unicode MS"/>
                <a:ea typeface="JetBrains Mono"/>
              </a:rPr>
              <a:t>__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Arial Unicode MS"/>
                <a:ea typeface="JetBrains Mono"/>
              </a:rPr>
              <a:t>init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Arial Unicode MS"/>
                <a:ea typeface="JetBrains Mono"/>
              </a:rPr>
              <a:t>__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input_dim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 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output_dim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Arial Unicode MS"/>
                <a:ea typeface="JetBrains Mono"/>
              </a:rPr>
              <a:t>super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DuelingQNet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).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Arial Unicode MS"/>
                <a:ea typeface="JetBrains Mono"/>
              </a:rPr>
              <a:t>__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Arial Unicode MS"/>
                <a:ea typeface="JetBrains Mono"/>
              </a:rPr>
              <a:t>init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Arial Unicode MS"/>
                <a:ea typeface="JetBrains Mono"/>
              </a:rPr>
              <a:t>__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.input_dim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input_dim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.output_dim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output_dim</a:t>
            </a:r>
            <a:endParaRPr kumimoji="0" lang="en-US" altLang="ko-KR" sz="105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Arial Unicode MS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.fc1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nn.Linear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input_dim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64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.relu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nn.ReLU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.fc_value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nn.Linear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64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256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.fc_adv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nn.Linear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64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256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.value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nn.Linear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256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.adv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nn.Linear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256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output_dim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forward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.relu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.fc1(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xs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.relu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.fc_value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adv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.relu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.fc_adv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.value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adv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.adv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adv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advAverage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torch.mean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adv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dim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Arial Unicode MS"/>
                <a:ea typeface="JetBrains Mono"/>
              </a:rPr>
              <a:t>keepdim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True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1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Q</a:t>
            </a:r>
            <a:r>
              <a:rPr kumimoji="0" lang="ko-KR" altLang="ko-KR" sz="105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050" b="1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value</a:t>
            </a:r>
            <a:r>
              <a:rPr kumimoji="0" lang="ko-KR" altLang="ko-KR" sz="105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+ </a:t>
            </a:r>
            <a:r>
              <a:rPr kumimoji="0" lang="ko-KR" altLang="ko-KR" sz="1050" b="1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adv</a:t>
            </a:r>
            <a:r>
              <a:rPr kumimoji="0" lang="ko-KR" altLang="ko-KR" sz="105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- </a:t>
            </a:r>
            <a:r>
              <a:rPr kumimoji="0" lang="ko-KR" altLang="ko-KR" sz="1050" b="1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advAverage</a:t>
            </a:r>
            <a:br>
              <a:rPr kumimoji="0" lang="ko-KR" altLang="ko-KR" sz="105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05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Q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6F3D77E-8EAC-47DA-B972-E3F47D3B760F}"/>
                  </a:ext>
                </a:extLst>
              </p:cNvPr>
              <p:cNvSpPr txBox="1"/>
              <p:nvPr/>
            </p:nvSpPr>
            <p:spPr>
              <a:xfrm>
                <a:off x="4442619" y="5202048"/>
                <a:ext cx="3133807" cy="9360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𝑄</m:t>
                      </m:r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𝑠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𝑎</m:t>
                          </m:r>
                        </m:e>
                      </m:d>
                    </m:oMath>
                  </m:oMathPara>
                </a14:m>
                <a:endParaRPr lang="en-US" altLang="ko-KR" sz="1600" b="0" i="1" dirty="0">
                  <a:latin typeface="Cambria Math" panose="02040503050406030204" pitchFamily="18" charset="0"/>
                  <a:ea typeface="나눔스퀘어" panose="020B0600000101010101" pitchFamily="50" charset="-127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=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𝑉</m:t>
                      </m:r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𝑠</m:t>
                          </m:r>
                        </m:e>
                      </m:d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+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𝐴</m:t>
                      </m:r>
                      <m:d>
                        <m:d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dPr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𝑠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𝑎</m:t>
                          </m:r>
                        </m:e>
                      </m:d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나눔스퀘어" panose="020B0600000101010101" pitchFamily="50" charset="-127"/>
                        </a:rPr>
                        <m:t>−</m:t>
                      </m:r>
                      <m:f>
                        <m:fPr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fPr>
                        <m:num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1</m:t>
                          </m:r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나눔스퀘어" panose="020B0600000101010101" pitchFamily="50" charset="-127"/>
                                </a:rPr>
                              </m:ctrlPr>
                            </m:d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나눔스퀘어" panose="020B0600000101010101" pitchFamily="50" charset="-127"/>
                                </a:rPr>
                                <m:t>𝐴</m:t>
                              </m:r>
                            </m:e>
                          </m:d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𝑎</m:t>
                          </m:r>
                        </m:sub>
                        <m:sup/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𝐴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(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𝑠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𝑎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나눔스퀘어" panose="020B0600000101010101" pitchFamily="50" charset="-127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6F3D77E-8EAC-47DA-B972-E3F47D3B76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42619" y="5202048"/>
                <a:ext cx="3133807" cy="93602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그림 20">
            <a:extLst>
              <a:ext uri="{FF2B5EF4-FFF2-40B4-BE49-F238E27FC236}">
                <a16:creationId xmlns:a16="http://schemas.microsoft.com/office/drawing/2014/main" id="{59F6C335-BA6D-4B32-95C7-F8C23A75EA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7179"/>
          <a:stretch/>
        </p:blipFill>
        <p:spPr>
          <a:xfrm>
            <a:off x="4442619" y="2426949"/>
            <a:ext cx="4621213" cy="200410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94F9A56-04AA-4F34-814C-674670EB8D71}"/>
              </a:ext>
            </a:extLst>
          </p:cNvPr>
          <p:cNvSpPr txBox="1"/>
          <p:nvPr/>
        </p:nvSpPr>
        <p:spPr>
          <a:xfrm>
            <a:off x="7374516" y="26977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256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72951C4-6F8F-4E51-AED5-838F6928292D}"/>
              </a:ext>
            </a:extLst>
          </p:cNvPr>
          <p:cNvSpPr txBox="1"/>
          <p:nvPr/>
        </p:nvSpPr>
        <p:spPr>
          <a:xfrm>
            <a:off x="7374516" y="3776533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256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B407437-961E-40BF-8F49-DD3C17CA11C0}"/>
              </a:ext>
            </a:extLst>
          </p:cNvPr>
          <p:cNvSpPr txBox="1"/>
          <p:nvPr/>
        </p:nvSpPr>
        <p:spPr>
          <a:xfrm>
            <a:off x="8388366" y="2697759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EF10FA-0FB3-4FDD-8358-8054645DA074}"/>
              </a:ext>
            </a:extLst>
          </p:cNvPr>
          <p:cNvSpPr txBox="1"/>
          <p:nvPr/>
        </p:nvSpPr>
        <p:spPr>
          <a:xfrm>
            <a:off x="8334666" y="3776532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34" name="연결선: 구부러짐 33">
            <a:extLst>
              <a:ext uri="{FF2B5EF4-FFF2-40B4-BE49-F238E27FC236}">
                <a16:creationId xmlns:a16="http://schemas.microsoft.com/office/drawing/2014/main" id="{85381668-C1D4-4893-8644-BE521BDD5619}"/>
              </a:ext>
            </a:extLst>
          </p:cNvPr>
          <p:cNvCxnSpPr>
            <a:cxnSpLocks/>
            <a:stCxn id="4" idx="0"/>
            <a:endCxn id="33" idx="3"/>
          </p:cNvCxnSpPr>
          <p:nvPr/>
        </p:nvCxnSpPr>
        <p:spPr>
          <a:xfrm rot="5400000" flipH="1" flipV="1">
            <a:off x="8359671" y="4042476"/>
            <a:ext cx="486517" cy="262409"/>
          </a:xfrm>
          <a:prstGeom prst="curvedConnector4">
            <a:avLst>
              <a:gd name="adj1" fmla="val 34185"/>
              <a:gd name="adj2" fmla="val 18711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AFE009-4CDF-463D-94A2-DF9DD2547354}"/>
              </a:ext>
            </a:extLst>
          </p:cNvPr>
          <p:cNvSpPr txBox="1"/>
          <p:nvPr/>
        </p:nvSpPr>
        <p:spPr>
          <a:xfrm>
            <a:off x="7851042" y="4416938"/>
            <a:ext cx="12413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Action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개수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8C2210F-A0A6-49B0-94D2-817B262FBFD1}"/>
              </a:ext>
            </a:extLst>
          </p:cNvPr>
          <p:cNvSpPr txBox="1"/>
          <p:nvPr/>
        </p:nvSpPr>
        <p:spPr>
          <a:xfrm>
            <a:off x="6907791" y="3224083"/>
            <a:ext cx="399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64</a:t>
            </a:r>
            <a:endParaRPr lang="ko-KR" altLang="en-US" sz="1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9010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055A1E-3187-4DFF-9CB5-50FE1283323B}"/>
              </a:ext>
            </a:extLst>
          </p:cNvPr>
          <p:cNvSpPr txBox="1"/>
          <p:nvPr/>
        </p:nvSpPr>
        <p:spPr>
          <a:xfrm>
            <a:off x="333375" y="531451"/>
            <a:ext cx="1621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Action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함수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ECA8261-D4CF-422D-95BB-F2B16AF1DFDE}"/>
              </a:ext>
            </a:extLst>
          </p:cNvPr>
          <p:cNvSpPr txBox="1"/>
          <p:nvPr/>
        </p:nvSpPr>
        <p:spPr>
          <a:xfrm>
            <a:off x="609600" y="884957"/>
            <a:ext cx="8239125" cy="14212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25000"/>
              </a:lnSpc>
              <a:buFontTx/>
              <a:buChar char="-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종족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Terran</a:t>
            </a:r>
          </a:p>
          <a:p>
            <a:pPr marL="285750" indent="-285750" algn="l">
              <a:lnSpc>
                <a:spcPct val="125000"/>
              </a:lnSpc>
              <a:buFontTx/>
              <a:buChar char="-"/>
            </a:pP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do_nothing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포함하여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14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action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구성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algn="l">
              <a:lnSpc>
                <a:spcPct val="125000"/>
              </a:lnSpc>
              <a:buFontTx/>
              <a:buChar char="-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Command Center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Supply Depot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추가 건설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algn="l">
              <a:lnSpc>
                <a:spcPct val="125000"/>
              </a:lnSpc>
              <a:buFontTx/>
              <a:buChar char="-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Factory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Tech Lab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건설하여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Siege Tank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생성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 algn="l">
              <a:lnSpc>
                <a:spcPct val="125000"/>
              </a:lnSpc>
              <a:buFontTx/>
              <a:buChar char="-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공격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Action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에서는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rally point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사용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576EE803-858C-43CD-BF3E-7AAB71470B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726796"/>
              </p:ext>
            </p:extLst>
          </p:nvPr>
        </p:nvGraphicFramePr>
        <p:xfrm>
          <a:off x="409568" y="2659686"/>
          <a:ext cx="8324864" cy="22835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1216">
                  <a:extLst>
                    <a:ext uri="{9D8B030D-6E8A-4147-A177-3AD203B41FA5}">
                      <a16:colId xmlns:a16="http://schemas.microsoft.com/office/drawing/2014/main" val="3677612571"/>
                    </a:ext>
                  </a:extLst>
                </a:gridCol>
                <a:gridCol w="2081216">
                  <a:extLst>
                    <a:ext uri="{9D8B030D-6E8A-4147-A177-3AD203B41FA5}">
                      <a16:colId xmlns:a16="http://schemas.microsoft.com/office/drawing/2014/main" val="2235067873"/>
                    </a:ext>
                  </a:extLst>
                </a:gridCol>
                <a:gridCol w="2081216">
                  <a:extLst>
                    <a:ext uri="{9D8B030D-6E8A-4147-A177-3AD203B41FA5}">
                      <a16:colId xmlns:a16="http://schemas.microsoft.com/office/drawing/2014/main" val="28798347"/>
                    </a:ext>
                  </a:extLst>
                </a:gridCol>
                <a:gridCol w="2081216">
                  <a:extLst>
                    <a:ext uri="{9D8B030D-6E8A-4147-A177-3AD203B41FA5}">
                      <a16:colId xmlns:a16="http://schemas.microsoft.com/office/drawing/2014/main" val="1107654888"/>
                    </a:ext>
                  </a:extLst>
                </a:gridCol>
              </a:tblGrid>
              <a:tr h="3262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harvest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build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train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attack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782769"/>
                  </a:ext>
                </a:extLst>
              </a:tr>
              <a:tr h="326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harvest_minerals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build_supply_depot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train_scv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marine_attack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61985804"/>
                  </a:ext>
                </a:extLst>
              </a:tr>
              <a:tr h="3262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harvest_vespene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build_barracks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train_marine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tank_attack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220431"/>
                  </a:ext>
                </a:extLst>
              </a:tr>
              <a:tr h="326221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build_refinery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train_tank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5825451"/>
                  </a:ext>
                </a:extLst>
              </a:tr>
              <a:tr h="326221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build_factory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60935269"/>
                  </a:ext>
                </a:extLst>
              </a:tr>
              <a:tr h="326221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build_techlab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1343801"/>
                  </a:ext>
                </a:extLst>
              </a:tr>
              <a:tr h="326221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build_command_center</a:t>
                      </a:r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350387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2454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055A1E-3187-4DFF-9CB5-50FE1283323B}"/>
              </a:ext>
            </a:extLst>
          </p:cNvPr>
          <p:cNvSpPr txBox="1"/>
          <p:nvPr/>
        </p:nvSpPr>
        <p:spPr>
          <a:xfrm>
            <a:off x="333375" y="531451"/>
            <a:ext cx="31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하이퍼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파라미터와 학습 결과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1C7B6F-3D15-4FA2-889B-098D04AE0247}"/>
              </a:ext>
            </a:extLst>
          </p:cNvPr>
          <p:cNvSpPr txBox="1"/>
          <p:nvPr/>
        </p:nvSpPr>
        <p:spPr>
          <a:xfrm>
            <a:off x="5981141" y="2427429"/>
            <a:ext cx="2686609" cy="2498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learning rate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= 1e-4 * 1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R="0" lvl="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batch_size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= 32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R="0" lvl="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gamma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= 0.99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R="0" lvl="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memory_size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= 200000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R="0" lvl="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eps_max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= 1.0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R="0" lvl="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eps_min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= 0.01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R="0" lvl="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epsilon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= 1.0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R="0" lvl="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init_sampling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= 4000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R="0" lvl="0" algn="l" defTabSz="914400" rtl="0" eaLnBrk="0" fontAlgn="base" latinLnBrk="0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target_update_interval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= 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9C67C8-1136-4D55-A579-6632CED47DA5}"/>
              </a:ext>
            </a:extLst>
          </p:cNvPr>
          <p:cNvSpPr txBox="1"/>
          <p:nvPr/>
        </p:nvSpPr>
        <p:spPr>
          <a:xfrm>
            <a:off x="609600" y="884957"/>
            <a:ext cx="8239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베이스라인 코드의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하이퍼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파라미터 유지</a:t>
            </a:r>
          </a:p>
        </p:txBody>
      </p:sp>
      <p:pic>
        <p:nvPicPr>
          <p:cNvPr id="6" name="final_assignment_video_10274">
            <a:hlinkClick r:id="" action="ppaction://media"/>
            <a:extLst>
              <a:ext uri="{FF2B5EF4-FFF2-40B4-BE49-F238E27FC236}">
                <a16:creationId xmlns:a16="http://schemas.microsoft.com/office/drawing/2014/main" id="{771D3891-DBCA-4F2C-B9BB-96A12DBB2BA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84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0" y="1782770"/>
            <a:ext cx="5172475" cy="378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339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>
            <a:latin typeface="나눔스퀘어" panose="020B0600000101010101" pitchFamily="50" charset="-127"/>
            <a:ea typeface="나눔스퀘어" panose="020B0600000101010101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474</TotalTime>
  <Words>611</Words>
  <Application>Microsoft Office PowerPoint</Application>
  <PresentationFormat>화면 슬라이드 쇼(4:3)</PresentationFormat>
  <Paragraphs>74</Paragraphs>
  <Slides>6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Arial Unicode MS</vt:lpstr>
      <vt:lpstr>나눔스퀘어</vt:lpstr>
      <vt:lpstr>나눔스퀘어 Bold</vt:lpstr>
      <vt:lpstr>나눔스퀘어 ExtraBold</vt:lpstr>
      <vt:lpstr>맑은 고딕</vt:lpstr>
      <vt:lpstr>Arial</vt:lpstr>
      <vt:lpstr>Calibri</vt:lpstr>
      <vt:lpstr>Calibri Light</vt:lpstr>
      <vt:lpstr>Cambria Math</vt:lpstr>
      <vt:lpstr>Office 테마</vt:lpstr>
      <vt:lpstr>현업에서 활용하는 나만의 StarCraft2 강화학습 Agent 만들기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jieun121070@gmail.com</dc:creator>
  <cp:lastModifiedBy>jieun121070@gmail.com</cp:lastModifiedBy>
  <cp:revision>23</cp:revision>
  <dcterms:created xsi:type="dcterms:W3CDTF">2020-09-22T06:24:27Z</dcterms:created>
  <dcterms:modified xsi:type="dcterms:W3CDTF">2020-09-22T14:20:54Z</dcterms:modified>
</cp:coreProperties>
</file>

<file path=docProps/thumbnail.jpeg>
</file>